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3295650" cx="5854700"/>
  <p:notesSz cx="5854700" cy="3295650"/>
  <p:embeddedFontLst>
    <p:embeddedFont>
      <p:font typeface="Tahoma"/>
      <p:regular r:id="rId14"/>
      <p:bold r:id="rId15"/>
    </p:embeddedFont>
    <p:embeddedFont>
      <p:font typeface="Helvetica Neue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Tahoma-bold.fntdata"/><Relationship Id="rId14" Type="http://schemas.openxmlformats.org/officeDocument/2006/relationships/font" Target="fonts/Tahoma-regular.fntdata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bold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585450" y="1565425"/>
            <a:ext cx="4683750" cy="14830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975975" y="247150"/>
            <a:ext cx="3903325" cy="12358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1512" y="8"/>
            <a:ext cx="5845810" cy="3288029"/>
          </a:xfrm>
          <a:custGeom>
            <a:rect b="b" l="l" r="r" t="t"/>
            <a:pathLst>
              <a:path extrusionOk="0" h="3288029" w="584581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" name="Google Shape;14;p2"/>
          <p:cNvSpPr/>
          <p:nvPr/>
        </p:nvSpPr>
        <p:spPr>
          <a:xfrm>
            <a:off x="5069098" y="1888166"/>
            <a:ext cx="777875" cy="1111250"/>
          </a:xfrm>
          <a:custGeom>
            <a:rect b="b" l="l" r="r" t="t"/>
            <a:pathLst>
              <a:path extrusionOk="0" h="1111250" w="777875">
                <a:moveTo>
                  <a:pt x="555619" y="0"/>
                </a:moveTo>
                <a:lnTo>
                  <a:pt x="0" y="555604"/>
                </a:lnTo>
                <a:lnTo>
                  <a:pt x="555619" y="1111197"/>
                </a:lnTo>
                <a:lnTo>
                  <a:pt x="777632" y="889182"/>
                </a:lnTo>
                <a:lnTo>
                  <a:pt x="777632" y="222018"/>
                </a:lnTo>
                <a:lnTo>
                  <a:pt x="555619" y="0"/>
                </a:lnTo>
                <a:close/>
              </a:path>
            </a:pathLst>
          </a:custGeom>
          <a:solidFill>
            <a:srgbClr val="484C6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" name="Google Shape;15;p2"/>
          <p:cNvSpPr/>
          <p:nvPr/>
        </p:nvSpPr>
        <p:spPr>
          <a:xfrm>
            <a:off x="2787598" y="2747223"/>
            <a:ext cx="924560" cy="541020"/>
          </a:xfrm>
          <a:custGeom>
            <a:rect b="b" l="l" r="r" t="t"/>
            <a:pathLst>
              <a:path extrusionOk="0" h="541020" w="924560">
                <a:moveTo>
                  <a:pt x="540695" y="0"/>
                </a:moveTo>
                <a:lnTo>
                  <a:pt x="0" y="540723"/>
                </a:lnTo>
                <a:lnTo>
                  <a:pt x="767438" y="540723"/>
                </a:lnTo>
                <a:lnTo>
                  <a:pt x="924435" y="383724"/>
                </a:lnTo>
                <a:lnTo>
                  <a:pt x="540695" y="0"/>
                </a:lnTo>
                <a:close/>
              </a:path>
            </a:pathLst>
          </a:custGeom>
          <a:solidFill>
            <a:srgbClr val="484C6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" name="Google Shape;16;p2"/>
          <p:cNvSpPr/>
          <p:nvPr/>
        </p:nvSpPr>
        <p:spPr>
          <a:xfrm>
            <a:off x="2600837" y="2575346"/>
            <a:ext cx="758190" cy="713105"/>
          </a:xfrm>
          <a:custGeom>
            <a:rect b="b" l="l" r="r" t="t"/>
            <a:pathLst>
              <a:path extrusionOk="0" h="713104" w="758189">
                <a:moveTo>
                  <a:pt x="555580" y="0"/>
                </a:moveTo>
                <a:lnTo>
                  <a:pt x="0" y="556402"/>
                </a:lnTo>
                <a:lnTo>
                  <a:pt x="156815" y="712600"/>
                </a:lnTo>
                <a:lnTo>
                  <a:pt x="247504" y="712600"/>
                </a:lnTo>
                <a:lnTo>
                  <a:pt x="757845" y="202250"/>
                </a:lnTo>
                <a:lnTo>
                  <a:pt x="555580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" name="Google Shape;17;p2"/>
          <p:cNvSpPr/>
          <p:nvPr/>
        </p:nvSpPr>
        <p:spPr>
          <a:xfrm>
            <a:off x="3805001" y="2205383"/>
            <a:ext cx="1845310" cy="1082675"/>
          </a:xfrm>
          <a:custGeom>
            <a:rect b="b" l="l" r="r" t="t"/>
            <a:pathLst>
              <a:path extrusionOk="0" h="1082675" w="1845310">
                <a:moveTo>
                  <a:pt x="922842" y="0"/>
                </a:moveTo>
                <a:lnTo>
                  <a:pt x="0" y="922447"/>
                </a:lnTo>
                <a:lnTo>
                  <a:pt x="160181" y="1082563"/>
                </a:lnTo>
                <a:lnTo>
                  <a:pt x="1684849" y="1082563"/>
                </a:lnTo>
                <a:lnTo>
                  <a:pt x="1844893" y="922447"/>
                </a:lnTo>
                <a:lnTo>
                  <a:pt x="922842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" name="Google Shape;18;p2"/>
          <p:cNvSpPr/>
          <p:nvPr/>
        </p:nvSpPr>
        <p:spPr>
          <a:xfrm>
            <a:off x="1512" y="0"/>
            <a:ext cx="749300" cy="801370"/>
          </a:xfrm>
          <a:custGeom>
            <a:rect b="b" l="l" r="r" t="t"/>
            <a:pathLst>
              <a:path extrusionOk="0" h="801370" w="749300">
                <a:moveTo>
                  <a:pt x="610284" y="0"/>
                </a:moveTo>
                <a:lnTo>
                  <a:pt x="0" y="0"/>
                </a:lnTo>
                <a:lnTo>
                  <a:pt x="0" y="714296"/>
                </a:lnTo>
                <a:lnTo>
                  <a:pt x="86618" y="800968"/>
                </a:lnTo>
                <a:lnTo>
                  <a:pt x="749176" y="138805"/>
                </a:lnTo>
                <a:lnTo>
                  <a:pt x="610284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24293" y="1296567"/>
            <a:ext cx="1701777" cy="1701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6136" y="0"/>
            <a:ext cx="2072975" cy="236757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type="title"/>
          </p:nvPr>
        </p:nvSpPr>
        <p:spPr>
          <a:xfrm>
            <a:off x="137651" y="882259"/>
            <a:ext cx="3265804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137651" y="882259"/>
            <a:ext cx="3265804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1275423" y="1222434"/>
            <a:ext cx="3303852" cy="12306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>
            <a:off x="439102" y="1021651"/>
            <a:ext cx="4976495" cy="692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37651" y="882259"/>
            <a:ext cx="3265804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512" y="8"/>
            <a:ext cx="5845810" cy="3288029"/>
          </a:xfrm>
          <a:custGeom>
            <a:rect b="b" l="l" r="r" t="t"/>
            <a:pathLst>
              <a:path extrusionOk="0" h="3288029" w="584581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37651" y="882259"/>
            <a:ext cx="3265804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00" u="none" cap="none" strike="noStrike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275423" y="1222434"/>
            <a:ext cx="3303852" cy="12306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/>
        </p:nvSpPr>
        <p:spPr>
          <a:xfrm>
            <a:off x="141033" y="688722"/>
            <a:ext cx="1650364" cy="215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Analisi c</a:t>
            </a:r>
            <a:r>
              <a:rPr lang="en-US" sz="12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ritica del film: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137651" y="882259"/>
            <a:ext cx="3265804" cy="57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1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“The Social Dilemma”</a:t>
            </a:r>
            <a:endParaRPr/>
          </a:p>
          <a:p>
            <a:pPr indent="0" lvl="0" marL="488315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/>
              <a:t>e l’Influenza Digitale nella Nostra Vita</a:t>
            </a:r>
            <a:endParaRPr sz="12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4041762" y="12"/>
            <a:ext cx="1805305" cy="1833208"/>
            <a:chOff x="4041762" y="12"/>
            <a:chExt cx="1805305" cy="1833208"/>
          </a:xfrm>
        </p:grpSpPr>
        <p:sp>
          <p:nvSpPr>
            <p:cNvPr id="59" name="Google Shape;59;p8"/>
            <p:cNvSpPr/>
            <p:nvPr/>
          </p:nvSpPr>
          <p:spPr>
            <a:xfrm>
              <a:off x="5234726" y="893420"/>
              <a:ext cx="612140" cy="939800"/>
            </a:xfrm>
            <a:custGeom>
              <a:rect b="b" l="l" r="r" t="t"/>
              <a:pathLst>
                <a:path extrusionOk="0" h="939800" w="612139">
                  <a:moveTo>
                    <a:pt x="555985" y="0"/>
                  </a:moveTo>
                  <a:lnTo>
                    <a:pt x="0" y="555604"/>
                  </a:lnTo>
                  <a:lnTo>
                    <a:pt x="383987" y="939332"/>
                  </a:lnTo>
                  <a:lnTo>
                    <a:pt x="612022" y="711465"/>
                  </a:lnTo>
                  <a:lnTo>
                    <a:pt x="612022" y="55994"/>
                  </a:lnTo>
                  <a:lnTo>
                    <a:pt x="555985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4041762" y="12"/>
              <a:ext cx="1805305" cy="1479550"/>
            </a:xfrm>
            <a:custGeom>
              <a:rect b="b" l="l" r="r" t="t"/>
              <a:pathLst>
                <a:path extrusionOk="0" h="1479550" w="1805304">
                  <a:moveTo>
                    <a:pt x="1779358" y="923798"/>
                  </a:moveTo>
                  <a:lnTo>
                    <a:pt x="1577733" y="721537"/>
                  </a:lnTo>
                  <a:lnTo>
                    <a:pt x="1021753" y="1277137"/>
                  </a:lnTo>
                  <a:lnTo>
                    <a:pt x="1223352" y="1479397"/>
                  </a:lnTo>
                  <a:lnTo>
                    <a:pt x="1779358" y="923798"/>
                  </a:lnTo>
                  <a:close/>
                </a:path>
                <a:path extrusionOk="0" h="1479550" w="1805304">
                  <a:moveTo>
                    <a:pt x="1804962" y="0"/>
                  </a:moveTo>
                  <a:lnTo>
                    <a:pt x="0" y="0"/>
                  </a:lnTo>
                  <a:lnTo>
                    <a:pt x="983132" y="983132"/>
                  </a:lnTo>
                  <a:lnTo>
                    <a:pt x="1804962" y="161290"/>
                  </a:lnTo>
                  <a:lnTo>
                    <a:pt x="1804962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1" name="Google Shape;61;p8"/>
          <p:cNvSpPr/>
          <p:nvPr/>
        </p:nvSpPr>
        <p:spPr>
          <a:xfrm>
            <a:off x="4815809" y="2133469"/>
            <a:ext cx="1031240" cy="1155065"/>
          </a:xfrm>
          <a:custGeom>
            <a:rect b="b" l="l" r="r" t="t"/>
            <a:pathLst>
              <a:path extrusionOk="0" h="1155064" w="1031239">
                <a:moveTo>
                  <a:pt x="1030528" y="0"/>
                </a:moveTo>
                <a:lnTo>
                  <a:pt x="0" y="1030926"/>
                </a:lnTo>
                <a:lnTo>
                  <a:pt x="123599" y="1154477"/>
                </a:lnTo>
                <a:lnTo>
                  <a:pt x="1030936" y="1154477"/>
                </a:lnTo>
                <a:lnTo>
                  <a:pt x="1030936" y="408"/>
                </a:lnTo>
                <a:lnTo>
                  <a:pt x="1030528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62" name="Google Shape;62;p8"/>
          <p:cNvGrpSpPr/>
          <p:nvPr/>
        </p:nvGrpSpPr>
        <p:grpSpPr>
          <a:xfrm>
            <a:off x="3710878" y="260676"/>
            <a:ext cx="2136283" cy="2819958"/>
            <a:chOff x="3710878" y="260676"/>
            <a:chExt cx="2136283" cy="2819958"/>
          </a:xfrm>
        </p:grpSpPr>
        <p:sp>
          <p:nvSpPr>
            <p:cNvPr id="63" name="Google Shape;63;p8"/>
            <p:cNvSpPr/>
            <p:nvPr/>
          </p:nvSpPr>
          <p:spPr>
            <a:xfrm>
              <a:off x="5069921" y="260676"/>
              <a:ext cx="777240" cy="838835"/>
            </a:xfrm>
            <a:custGeom>
              <a:rect b="b" l="l" r="r" t="t"/>
              <a:pathLst>
                <a:path extrusionOk="0" h="838835" w="777239">
                  <a:moveTo>
                    <a:pt x="776834" y="0"/>
                  </a:moveTo>
                  <a:lnTo>
                    <a:pt x="0" y="776847"/>
                  </a:lnTo>
                  <a:lnTo>
                    <a:pt x="62240" y="838295"/>
                  </a:lnTo>
                  <a:lnTo>
                    <a:pt x="776834" y="123688"/>
                  </a:lnTo>
                  <a:lnTo>
                    <a:pt x="77683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64" name="Google Shape;64;p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710878" y="1043964"/>
              <a:ext cx="2036643" cy="20366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5" name="Google Shape;65;p8"/>
          <p:cNvSpPr txBox="1"/>
          <p:nvPr>
            <p:ph type="title"/>
          </p:nvPr>
        </p:nvSpPr>
        <p:spPr>
          <a:xfrm>
            <a:off x="1629363" y="278275"/>
            <a:ext cx="169798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/>
              <a:t>Introduzione</a:t>
            </a:r>
            <a:endParaRPr sz="2150"/>
          </a:p>
        </p:txBody>
      </p:sp>
      <p:sp>
        <p:nvSpPr>
          <p:cNvPr id="66" name="Google Shape;66;p8"/>
          <p:cNvSpPr txBox="1"/>
          <p:nvPr/>
        </p:nvSpPr>
        <p:spPr>
          <a:xfrm>
            <a:off x="738293" y="864880"/>
            <a:ext cx="2588260" cy="1223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75">
            <a:spAutoFit/>
          </a:bodyPr>
          <a:lstStyle/>
          <a:p>
            <a:pPr indent="-255904" lvl="0" marL="267970" marR="6350" rtl="0" algn="r">
              <a:lnSpc>
                <a:spcPct val="102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Il documentario </a:t>
            </a:r>
            <a:r>
              <a:rPr i="1" lang="en-US"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The Social Dilemma </a:t>
            </a: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esplora  l’</a:t>
            </a:r>
            <a:r>
              <a:rPr b="1"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impatto </a:t>
            </a: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dei social media sulla società.</a:t>
            </a:r>
            <a:endParaRPr sz="950">
              <a:latin typeface="Tahoma"/>
              <a:ea typeface="Tahoma"/>
              <a:cs typeface="Tahoma"/>
              <a:sym typeface="Tahoma"/>
            </a:endParaRPr>
          </a:p>
          <a:p>
            <a:pPr indent="156845" lvl="0" marL="45085" marR="5080" rtl="0" algn="r">
              <a:lnSpc>
                <a:spcPct val="105100"/>
              </a:lnSpc>
              <a:spcBef>
                <a:spcPts val="1130"/>
              </a:spcBef>
              <a:spcAft>
                <a:spcPts val="0"/>
              </a:spcAft>
              <a:buNone/>
            </a:pP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In un’epoca in cui la nostra connettività è  sempre più digitale, il documentario solleva</a:t>
            </a:r>
            <a:endParaRPr sz="950">
              <a:latin typeface="Tahoma"/>
              <a:ea typeface="Tahoma"/>
              <a:cs typeface="Tahoma"/>
              <a:sym typeface="Tahoma"/>
            </a:endParaRPr>
          </a:p>
          <a:p>
            <a:pPr indent="1154429" lvl="0" marL="203834" marR="5715" rtl="0" algn="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interrogativi cruciali.  Analizzeremo </a:t>
            </a:r>
            <a:r>
              <a:rPr b="1"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criticamente </a:t>
            </a:r>
            <a:r>
              <a:rPr lang="en-US" sz="9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le  argomentazioni e le implicazioni del ﬁlm.</a:t>
            </a:r>
            <a:endParaRPr sz="95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7" name="Google Shape;67;p8"/>
          <p:cNvSpPr/>
          <p:nvPr/>
        </p:nvSpPr>
        <p:spPr>
          <a:xfrm>
            <a:off x="2030399" y="783894"/>
            <a:ext cx="1294130" cy="30480"/>
          </a:xfrm>
          <a:custGeom>
            <a:rect b="b" l="l" r="r" t="t"/>
            <a:pathLst>
              <a:path extrusionOk="0" h="30480" w="1294129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68" name="Google Shape;68;p8"/>
          <p:cNvGrpSpPr/>
          <p:nvPr/>
        </p:nvGrpSpPr>
        <p:grpSpPr>
          <a:xfrm>
            <a:off x="1512" y="219283"/>
            <a:ext cx="1235075" cy="3068902"/>
            <a:chOff x="1512" y="219283"/>
            <a:chExt cx="1235075" cy="3068902"/>
          </a:xfrm>
        </p:grpSpPr>
        <p:sp>
          <p:nvSpPr>
            <p:cNvPr id="69" name="Google Shape;69;p8"/>
            <p:cNvSpPr/>
            <p:nvPr/>
          </p:nvSpPr>
          <p:spPr>
            <a:xfrm>
              <a:off x="1512" y="219283"/>
              <a:ext cx="936625" cy="1873250"/>
            </a:xfrm>
            <a:custGeom>
              <a:rect b="b" l="l" r="r" t="t"/>
              <a:pathLst>
                <a:path extrusionOk="0" h="1873250" w="936625">
                  <a:moveTo>
                    <a:pt x="0" y="0"/>
                  </a:moveTo>
                  <a:lnTo>
                    <a:pt x="0" y="1873071"/>
                  </a:lnTo>
                  <a:lnTo>
                    <a:pt x="936546" y="936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1512" y="1987070"/>
              <a:ext cx="1235075" cy="1301115"/>
            </a:xfrm>
            <a:custGeom>
              <a:rect b="b" l="l" r="r" t="t"/>
              <a:pathLst>
                <a:path extrusionOk="0" h="1301114" w="1235075">
                  <a:moveTo>
                    <a:pt x="204454" y="0"/>
                  </a:moveTo>
                  <a:lnTo>
                    <a:pt x="0" y="204451"/>
                  </a:lnTo>
                  <a:lnTo>
                    <a:pt x="0" y="1300876"/>
                  </a:lnTo>
                  <a:lnTo>
                    <a:pt x="964623" y="1300876"/>
                  </a:lnTo>
                  <a:lnTo>
                    <a:pt x="1234976" y="1030520"/>
                  </a:lnTo>
                  <a:lnTo>
                    <a:pt x="20445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9"/>
          <p:cNvGrpSpPr/>
          <p:nvPr/>
        </p:nvGrpSpPr>
        <p:grpSpPr>
          <a:xfrm>
            <a:off x="3411077" y="12"/>
            <a:ext cx="2436282" cy="1732869"/>
            <a:chOff x="3411077" y="12"/>
            <a:chExt cx="2436282" cy="1732869"/>
          </a:xfrm>
        </p:grpSpPr>
        <p:sp>
          <p:nvSpPr>
            <p:cNvPr id="76" name="Google Shape;76;p9"/>
            <p:cNvSpPr/>
            <p:nvPr/>
          </p:nvSpPr>
          <p:spPr>
            <a:xfrm>
              <a:off x="3582949" y="12"/>
              <a:ext cx="2264410" cy="1628139"/>
            </a:xfrm>
            <a:custGeom>
              <a:rect b="b" l="l" r="r" t="t"/>
              <a:pathLst>
                <a:path extrusionOk="0" h="1628139" w="2264410">
                  <a:moveTo>
                    <a:pt x="939330" y="1012659"/>
                  </a:moveTo>
                  <a:lnTo>
                    <a:pt x="555586" y="628129"/>
                  </a:lnTo>
                  <a:lnTo>
                    <a:pt x="0" y="1183741"/>
                  </a:lnTo>
                  <a:lnTo>
                    <a:pt x="383717" y="1568259"/>
                  </a:lnTo>
                  <a:lnTo>
                    <a:pt x="939330" y="1012659"/>
                  </a:lnTo>
                  <a:close/>
                </a:path>
                <a:path extrusionOk="0" h="1628139" w="2264410">
                  <a:moveTo>
                    <a:pt x="2263787" y="178587"/>
                  </a:moveTo>
                  <a:lnTo>
                    <a:pt x="2085200" y="0"/>
                  </a:lnTo>
                  <a:lnTo>
                    <a:pt x="1219022" y="0"/>
                  </a:lnTo>
                  <a:lnTo>
                    <a:pt x="621576" y="597433"/>
                  </a:lnTo>
                  <a:lnTo>
                    <a:pt x="1652104" y="1627962"/>
                  </a:lnTo>
                  <a:lnTo>
                    <a:pt x="2263787" y="1016292"/>
                  </a:lnTo>
                  <a:lnTo>
                    <a:pt x="2263787" y="178587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3411077" y="457056"/>
              <a:ext cx="758190" cy="758190"/>
            </a:xfrm>
            <a:custGeom>
              <a:rect b="b" l="l" r="r" t="t"/>
              <a:pathLst>
                <a:path extrusionOk="0" h="758190" w="758189">
                  <a:moveTo>
                    <a:pt x="555589" y="0"/>
                  </a:moveTo>
                  <a:lnTo>
                    <a:pt x="0" y="555604"/>
                  </a:lnTo>
                  <a:lnTo>
                    <a:pt x="202265" y="757857"/>
                  </a:lnTo>
                  <a:lnTo>
                    <a:pt x="757854" y="201454"/>
                  </a:lnTo>
                  <a:lnTo>
                    <a:pt x="555589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5286451" y="1110581"/>
              <a:ext cx="560705" cy="622300"/>
            </a:xfrm>
            <a:custGeom>
              <a:rect b="b" l="l" r="r" t="t"/>
              <a:pathLst>
                <a:path extrusionOk="0" h="622300" w="560704">
                  <a:moveTo>
                    <a:pt x="560295" y="0"/>
                  </a:moveTo>
                  <a:lnTo>
                    <a:pt x="0" y="559793"/>
                  </a:lnTo>
                  <a:lnTo>
                    <a:pt x="62240" y="622039"/>
                  </a:lnTo>
                  <a:lnTo>
                    <a:pt x="560295" y="123539"/>
                  </a:lnTo>
                  <a:lnTo>
                    <a:pt x="560295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grpSp>
        <p:nvGrpSpPr>
          <p:cNvPr id="79" name="Google Shape;79;p9"/>
          <p:cNvGrpSpPr/>
          <p:nvPr/>
        </p:nvGrpSpPr>
        <p:grpSpPr>
          <a:xfrm>
            <a:off x="1512" y="1298544"/>
            <a:ext cx="1475740" cy="1989903"/>
            <a:chOff x="1512" y="1298544"/>
            <a:chExt cx="1475740" cy="1989903"/>
          </a:xfrm>
        </p:grpSpPr>
        <p:sp>
          <p:nvSpPr>
            <p:cNvPr id="80" name="Google Shape;80;p9"/>
            <p:cNvSpPr/>
            <p:nvPr/>
          </p:nvSpPr>
          <p:spPr>
            <a:xfrm>
              <a:off x="1512" y="2174022"/>
              <a:ext cx="1475740" cy="1114425"/>
            </a:xfrm>
            <a:custGeom>
              <a:rect b="b" l="l" r="r" t="t"/>
              <a:pathLst>
                <a:path extrusionOk="0" h="1114425" w="1475740">
                  <a:moveTo>
                    <a:pt x="445032" y="0"/>
                  </a:moveTo>
                  <a:lnTo>
                    <a:pt x="0" y="444856"/>
                  </a:lnTo>
                  <a:lnTo>
                    <a:pt x="0" y="1113924"/>
                  </a:lnTo>
                  <a:lnTo>
                    <a:pt x="1391791" y="1113924"/>
                  </a:lnTo>
                  <a:lnTo>
                    <a:pt x="1475551" y="1030125"/>
                  </a:lnTo>
                  <a:lnTo>
                    <a:pt x="445032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1512" y="1298544"/>
              <a:ext cx="615950" cy="1231265"/>
            </a:xfrm>
            <a:custGeom>
              <a:rect b="b" l="l" r="r" t="t"/>
              <a:pathLst>
                <a:path extrusionOk="0" h="1231264" w="615950">
                  <a:moveTo>
                    <a:pt x="0" y="0"/>
                  </a:moveTo>
                  <a:lnTo>
                    <a:pt x="0" y="1231134"/>
                  </a:lnTo>
                  <a:lnTo>
                    <a:pt x="615564" y="615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2" name="Google Shape;82;p9"/>
          <p:cNvSpPr txBox="1"/>
          <p:nvPr>
            <p:ph type="title"/>
          </p:nvPr>
        </p:nvSpPr>
        <p:spPr>
          <a:xfrm>
            <a:off x="164158" y="700677"/>
            <a:ext cx="2921635" cy="303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Manipolazione delle masse</a:t>
            </a:r>
            <a:endParaRPr sz="1800"/>
          </a:p>
        </p:txBody>
      </p:sp>
      <p:sp>
        <p:nvSpPr>
          <p:cNvPr id="83" name="Google Shape;83;p9"/>
          <p:cNvSpPr txBox="1"/>
          <p:nvPr/>
        </p:nvSpPr>
        <p:spPr>
          <a:xfrm>
            <a:off x="651750" y="1255902"/>
            <a:ext cx="2439035" cy="1472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32384" lvl="0" marL="12700" marR="5080" rtl="0" algn="r">
              <a:lnSpc>
                <a:spcPct val="101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 documentario evidenzia come le piattaforme  social sfruttino l’</a:t>
            </a:r>
            <a:r>
              <a:rPr b="1"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algoritmo 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 inﬂuenzare il  comportamento, il pensiero e le azioni di intere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715" rtl="0" algn="r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popolazioni.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147955" lvl="0" marL="93345" marR="5080" rtl="0" algn="r">
              <a:lnSpc>
                <a:spcPct val="101499"/>
              </a:lnSpc>
              <a:spcBef>
                <a:spcPts val="102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Questa </a:t>
            </a:r>
            <a:r>
              <a:rPr b="1"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manipolazione 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può portare a gravi  conseguenze sociali, tra cui la </a:t>
            </a:r>
            <a:r>
              <a:rPr b="1"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polarizzazione  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politica,la diﬀusione di </a:t>
            </a:r>
            <a:r>
              <a:rPr b="1"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disinformazione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gli  impatti sulla salute mentale, sulla dipendenza  digitale,sulla violazione della privacy e la  diﬃcoltà nel discernere la realtà online.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9"/>
          <p:cNvSpPr/>
          <p:nvPr/>
        </p:nvSpPr>
        <p:spPr>
          <a:xfrm>
            <a:off x="1794598" y="1166647"/>
            <a:ext cx="1294130" cy="30480"/>
          </a:xfrm>
          <a:custGeom>
            <a:rect b="b" l="l" r="r" t="t"/>
            <a:pathLst>
              <a:path extrusionOk="0" h="30480" w="1294130">
                <a:moveTo>
                  <a:pt x="1293863" y="0"/>
                </a:moveTo>
                <a:lnTo>
                  <a:pt x="0" y="0"/>
                </a:lnTo>
                <a:lnTo>
                  <a:pt x="0" y="30454"/>
                </a:lnTo>
                <a:lnTo>
                  <a:pt x="1293863" y="30454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85" name="Google Shape;8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6988" y="1061668"/>
            <a:ext cx="2036673" cy="203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/>
        </p:nvSpPr>
        <p:spPr>
          <a:xfrm>
            <a:off x="1052800" y="0"/>
            <a:ext cx="1083310" cy="541655"/>
          </a:xfrm>
          <a:custGeom>
            <a:rect b="b" l="l" r="r" t="t"/>
            <a:pathLst>
              <a:path extrusionOk="0" h="541655" w="1083310">
                <a:moveTo>
                  <a:pt x="1082975" y="0"/>
                </a:moveTo>
                <a:lnTo>
                  <a:pt x="0" y="0"/>
                </a:lnTo>
                <a:lnTo>
                  <a:pt x="541483" y="541483"/>
                </a:lnTo>
                <a:lnTo>
                  <a:pt x="1082975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91" name="Google Shape;91;p10"/>
          <p:cNvGrpSpPr/>
          <p:nvPr/>
        </p:nvGrpSpPr>
        <p:grpSpPr>
          <a:xfrm>
            <a:off x="1512" y="1009211"/>
            <a:ext cx="571500" cy="1111664"/>
            <a:chOff x="1512" y="1009211"/>
            <a:chExt cx="571500" cy="1111664"/>
          </a:xfrm>
        </p:grpSpPr>
        <p:sp>
          <p:nvSpPr>
            <p:cNvPr id="92" name="Google Shape;92;p10"/>
            <p:cNvSpPr/>
            <p:nvPr/>
          </p:nvSpPr>
          <p:spPr>
            <a:xfrm>
              <a:off x="1512" y="1181075"/>
              <a:ext cx="571500" cy="939800"/>
            </a:xfrm>
            <a:custGeom>
              <a:rect b="b" l="l" r="r" t="t"/>
              <a:pathLst>
                <a:path extrusionOk="0" h="939800" w="571500">
                  <a:moveTo>
                    <a:pt x="187320" y="0"/>
                  </a:moveTo>
                  <a:lnTo>
                    <a:pt x="0" y="187320"/>
                  </a:lnTo>
                  <a:lnTo>
                    <a:pt x="0" y="923890"/>
                  </a:lnTo>
                  <a:lnTo>
                    <a:pt x="15442" y="939332"/>
                  </a:lnTo>
                  <a:lnTo>
                    <a:pt x="571048" y="383727"/>
                  </a:lnTo>
                  <a:lnTo>
                    <a:pt x="187320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" name="Google Shape;93;p10"/>
            <p:cNvSpPr/>
            <p:nvPr/>
          </p:nvSpPr>
          <p:spPr>
            <a:xfrm>
              <a:off x="1512" y="1009211"/>
              <a:ext cx="217804" cy="420370"/>
            </a:xfrm>
            <a:custGeom>
              <a:rect b="b" l="l" r="r" t="t"/>
              <a:pathLst>
                <a:path extrusionOk="0" h="420369" w="217804">
                  <a:moveTo>
                    <a:pt x="15439" y="0"/>
                  </a:moveTo>
                  <a:lnTo>
                    <a:pt x="0" y="15439"/>
                  </a:lnTo>
                  <a:lnTo>
                    <a:pt x="0" y="419948"/>
                  </a:lnTo>
                  <a:lnTo>
                    <a:pt x="217693" y="202249"/>
                  </a:lnTo>
                  <a:lnTo>
                    <a:pt x="15439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grpSp>
        <p:nvGrpSpPr>
          <p:cNvPr id="94" name="Google Shape;94;p10"/>
          <p:cNvGrpSpPr/>
          <p:nvPr/>
        </p:nvGrpSpPr>
        <p:grpSpPr>
          <a:xfrm>
            <a:off x="0" y="0"/>
            <a:ext cx="2723543" cy="3288792"/>
            <a:chOff x="0" y="0"/>
            <a:chExt cx="2723543" cy="3288792"/>
          </a:xfrm>
        </p:grpSpPr>
        <p:sp>
          <p:nvSpPr>
            <p:cNvPr id="95" name="Google Shape;95;p10"/>
            <p:cNvSpPr/>
            <p:nvPr/>
          </p:nvSpPr>
          <p:spPr>
            <a:xfrm>
              <a:off x="662333" y="548152"/>
              <a:ext cx="2061210" cy="2061210"/>
            </a:xfrm>
            <a:custGeom>
              <a:rect b="b" l="l" r="r" t="t"/>
              <a:pathLst>
                <a:path extrusionOk="0" h="2061210" w="2061210">
                  <a:moveTo>
                    <a:pt x="1030519" y="0"/>
                  </a:moveTo>
                  <a:lnTo>
                    <a:pt x="0" y="1030925"/>
                  </a:lnTo>
                  <a:lnTo>
                    <a:pt x="1030519" y="2061054"/>
                  </a:lnTo>
                  <a:lnTo>
                    <a:pt x="2061054" y="1030925"/>
                  </a:lnTo>
                  <a:lnTo>
                    <a:pt x="1030519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" name="Google Shape;96;p10"/>
            <p:cNvSpPr/>
            <p:nvPr/>
          </p:nvSpPr>
          <p:spPr>
            <a:xfrm>
              <a:off x="1752243" y="1761911"/>
              <a:ext cx="956310" cy="956310"/>
            </a:xfrm>
            <a:custGeom>
              <a:rect b="b" l="l" r="r" t="t"/>
              <a:pathLst>
                <a:path extrusionOk="0" h="956310" w="956310">
                  <a:moveTo>
                    <a:pt x="894493" y="0"/>
                  </a:moveTo>
                  <a:lnTo>
                    <a:pt x="0" y="893694"/>
                  </a:lnTo>
                  <a:lnTo>
                    <a:pt x="62234" y="955941"/>
                  </a:lnTo>
                  <a:lnTo>
                    <a:pt x="955941" y="61447"/>
                  </a:lnTo>
                  <a:lnTo>
                    <a:pt x="894493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97" name="Google Shape;97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672270"/>
              <a:ext cx="1702082" cy="16165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1520833" cy="147523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0"/>
          <p:cNvSpPr txBox="1"/>
          <p:nvPr>
            <p:ph type="title"/>
          </p:nvPr>
        </p:nvSpPr>
        <p:spPr>
          <a:xfrm>
            <a:off x="3022038" y="325279"/>
            <a:ext cx="2332990" cy="3435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/>
              <a:t>Privacy e sicurezza</a:t>
            </a:r>
            <a:endParaRPr sz="2050"/>
          </a:p>
        </p:txBody>
      </p:sp>
      <p:sp>
        <p:nvSpPr>
          <p:cNvPr id="100" name="Google Shape;100;p10"/>
          <p:cNvSpPr txBox="1"/>
          <p:nvPr/>
        </p:nvSpPr>
        <p:spPr>
          <a:xfrm>
            <a:off x="3025840" y="903678"/>
            <a:ext cx="2228850" cy="17341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0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In un mondo sempre più connesso, la  </a:t>
            </a: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condivisione di dati sui social media solleva  serie preoccupazioni sulla privacy e  sicurezza online. La raccolta massiccia di  dati e le crescenti minacce, come phishing  e disinformazione, ci spingono a bilanciare  la condivisione consapevole con la  protezione della nostra vita digitale.</a:t>
            </a:r>
            <a:endParaRPr sz="850">
              <a:latin typeface="Tahoma"/>
              <a:ea typeface="Tahoma"/>
              <a:cs typeface="Tahoma"/>
              <a:sym typeface="Tahoma"/>
            </a:endParaRPr>
          </a:p>
          <a:p>
            <a:pPr indent="0" lvl="0" marL="12700" marR="99060" rtl="0" algn="l">
              <a:lnSpc>
                <a:spcPct val="101099"/>
              </a:lnSpc>
              <a:spcBef>
                <a:spcPts val="105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Come possiamo navigare in questo  </a:t>
            </a:r>
            <a:r>
              <a:rPr b="1"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dilemma</a:t>
            </a: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, proteggendo i nostri dati senza  rinunciare alla partecipazione alle  dinamiche sociali online?</a:t>
            </a:r>
            <a:endParaRPr sz="85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1" name="Google Shape;101;p10"/>
          <p:cNvSpPr/>
          <p:nvPr/>
        </p:nvSpPr>
        <p:spPr>
          <a:xfrm>
            <a:off x="3021063" y="821766"/>
            <a:ext cx="1141730" cy="30480"/>
          </a:xfrm>
          <a:custGeom>
            <a:rect b="b" l="l" r="r" t="t"/>
            <a:pathLst>
              <a:path extrusionOk="0" h="30480" w="1141729">
                <a:moveTo>
                  <a:pt x="1141653" y="0"/>
                </a:moveTo>
                <a:lnTo>
                  <a:pt x="0" y="0"/>
                </a:lnTo>
                <a:lnTo>
                  <a:pt x="0" y="30429"/>
                </a:lnTo>
                <a:lnTo>
                  <a:pt x="1141653" y="30429"/>
                </a:lnTo>
                <a:lnTo>
                  <a:pt x="114165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3204" y="0"/>
            <a:ext cx="5842255" cy="3287946"/>
            <a:chOff x="3204" y="0"/>
            <a:chExt cx="5842255" cy="3287946"/>
          </a:xfrm>
        </p:grpSpPr>
        <p:pic>
          <p:nvPicPr>
            <p:cNvPr id="107" name="Google Shape;107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04" y="1867"/>
              <a:ext cx="5842190" cy="328607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" name="Google Shape;108;p11"/>
            <p:cNvSpPr/>
            <p:nvPr/>
          </p:nvSpPr>
          <p:spPr>
            <a:xfrm>
              <a:off x="3149742" y="404704"/>
              <a:ext cx="2061210" cy="2061210"/>
            </a:xfrm>
            <a:custGeom>
              <a:rect b="b" l="l" r="r" t="t"/>
              <a:pathLst>
                <a:path extrusionOk="0" h="2061210" w="2061210">
                  <a:moveTo>
                    <a:pt x="1030528" y="0"/>
                  </a:moveTo>
                  <a:lnTo>
                    <a:pt x="0" y="1030129"/>
                  </a:lnTo>
                  <a:lnTo>
                    <a:pt x="1030528" y="2061057"/>
                  </a:lnTo>
                  <a:lnTo>
                    <a:pt x="2061057" y="1030129"/>
                  </a:lnTo>
                  <a:lnTo>
                    <a:pt x="1030528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2289761" y="0"/>
              <a:ext cx="2061210" cy="1175385"/>
            </a:xfrm>
            <a:custGeom>
              <a:rect b="b" l="l" r="r" t="t"/>
              <a:pathLst>
                <a:path extrusionOk="0" h="1175385" w="2061210">
                  <a:moveTo>
                    <a:pt x="1916261" y="0"/>
                  </a:moveTo>
                  <a:lnTo>
                    <a:pt x="144782" y="0"/>
                  </a:lnTo>
                  <a:lnTo>
                    <a:pt x="0" y="144779"/>
                  </a:lnTo>
                  <a:lnTo>
                    <a:pt x="1030516" y="1175323"/>
                  </a:lnTo>
                  <a:lnTo>
                    <a:pt x="2061045" y="144779"/>
                  </a:lnTo>
                  <a:lnTo>
                    <a:pt x="1916261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3582954" y="937"/>
              <a:ext cx="2262505" cy="3285490"/>
            </a:xfrm>
            <a:custGeom>
              <a:rect b="b" l="l" r="r" t="t"/>
              <a:pathLst>
                <a:path extrusionOk="0" h="3285490" w="2262504">
                  <a:moveTo>
                    <a:pt x="2261984" y="0"/>
                  </a:moveTo>
                  <a:lnTo>
                    <a:pt x="0" y="0"/>
                  </a:lnTo>
                  <a:lnTo>
                    <a:pt x="0" y="3284890"/>
                  </a:lnTo>
                  <a:lnTo>
                    <a:pt x="2261984" y="3284890"/>
                  </a:lnTo>
                  <a:lnTo>
                    <a:pt x="2261984" y="0"/>
                  </a:lnTo>
                  <a:close/>
                </a:path>
              </a:pathLst>
            </a:custGeom>
            <a:solidFill>
              <a:srgbClr val="28293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1" name="Google Shape;111;p11"/>
          <p:cNvSpPr txBox="1"/>
          <p:nvPr>
            <p:ph type="title"/>
          </p:nvPr>
        </p:nvSpPr>
        <p:spPr>
          <a:xfrm>
            <a:off x="4069070" y="551708"/>
            <a:ext cx="1667510" cy="421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0" marR="5080" rtl="0" algn="r">
              <a:lnSpc>
                <a:spcPct val="1103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Impatto sulla salute</a:t>
            </a:r>
            <a:endParaRPr sz="1400"/>
          </a:p>
          <a:p>
            <a:pPr indent="0" lvl="0" marL="0" marR="5080" rtl="0" algn="r">
              <a:lnSpc>
                <a:spcPct val="1103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mentale</a:t>
            </a:r>
            <a:endParaRPr sz="1400"/>
          </a:p>
        </p:txBody>
      </p:sp>
      <p:sp>
        <p:nvSpPr>
          <p:cNvPr id="112" name="Google Shape;112;p11"/>
          <p:cNvSpPr txBox="1"/>
          <p:nvPr/>
        </p:nvSpPr>
        <p:spPr>
          <a:xfrm>
            <a:off x="3638738" y="1080952"/>
            <a:ext cx="21024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715" rtl="0" algn="r">
              <a:lnSpc>
                <a:spcPct val="101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L’</a:t>
            </a:r>
            <a:r>
              <a:rPr b="1" lang="en-US" sz="8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uso eccessivo</a:t>
            </a:r>
            <a:r>
              <a:rPr lang="en-US" sz="8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dei social media può  avere un impatto negativo sulla </a:t>
            </a:r>
            <a:r>
              <a:rPr b="1"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salute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mentale</a:t>
            </a: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in particolare dei giovani.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1904" lvl="0" marL="12700" marR="5080" rtl="0" algn="r">
              <a:lnSpc>
                <a:spcPct val="101099"/>
              </a:lnSpc>
              <a:spcBef>
                <a:spcPts val="105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natura coinvolgente delle piattaforme  sociali può portare a una dipendenza  digitale, con impatti sulla nostra capacità  di concentrarci, riﬂettere e connetterci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715" rtl="0" algn="r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 il mondo reale.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93979" lvl="0" marL="166370" marR="5080" rtl="0" algn="r">
              <a:lnSpc>
                <a:spcPct val="101099"/>
              </a:lnSpc>
              <a:spcBef>
                <a:spcPts val="103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Inoltre la visualizzazione costante di  ideali irrealistici e successi altrui può  generare pressione sociale online,  contribuendo ad ansia, depressione e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715" rtl="0" algn="r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bassa autostima.</a:t>
            </a:r>
            <a:endParaRPr sz="85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11"/>
          <p:cNvSpPr/>
          <p:nvPr/>
        </p:nvSpPr>
        <p:spPr>
          <a:xfrm>
            <a:off x="4447032" y="1011605"/>
            <a:ext cx="1294130" cy="30480"/>
          </a:xfrm>
          <a:custGeom>
            <a:rect b="b" l="l" r="r" t="t"/>
            <a:pathLst>
              <a:path extrusionOk="0" h="30480" w="1294129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1052800" y="0"/>
            <a:ext cx="1083310" cy="541655"/>
          </a:xfrm>
          <a:custGeom>
            <a:rect b="b" l="l" r="r" t="t"/>
            <a:pathLst>
              <a:path extrusionOk="0" h="541655" w="1083310">
                <a:moveTo>
                  <a:pt x="1082975" y="0"/>
                </a:moveTo>
                <a:lnTo>
                  <a:pt x="0" y="0"/>
                </a:lnTo>
                <a:lnTo>
                  <a:pt x="541483" y="541483"/>
                </a:lnTo>
                <a:lnTo>
                  <a:pt x="1082975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512" y="1009211"/>
            <a:ext cx="571500" cy="1111664"/>
            <a:chOff x="1512" y="1009211"/>
            <a:chExt cx="571500" cy="1111664"/>
          </a:xfrm>
        </p:grpSpPr>
        <p:sp>
          <p:nvSpPr>
            <p:cNvPr id="120" name="Google Shape;120;p12"/>
            <p:cNvSpPr/>
            <p:nvPr/>
          </p:nvSpPr>
          <p:spPr>
            <a:xfrm>
              <a:off x="1512" y="1181075"/>
              <a:ext cx="571500" cy="939800"/>
            </a:xfrm>
            <a:custGeom>
              <a:rect b="b" l="l" r="r" t="t"/>
              <a:pathLst>
                <a:path extrusionOk="0" h="939800" w="571500">
                  <a:moveTo>
                    <a:pt x="187320" y="0"/>
                  </a:moveTo>
                  <a:lnTo>
                    <a:pt x="0" y="187320"/>
                  </a:lnTo>
                  <a:lnTo>
                    <a:pt x="0" y="923890"/>
                  </a:lnTo>
                  <a:lnTo>
                    <a:pt x="15442" y="939332"/>
                  </a:lnTo>
                  <a:lnTo>
                    <a:pt x="571048" y="383727"/>
                  </a:lnTo>
                  <a:lnTo>
                    <a:pt x="187320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" name="Google Shape;121;p12"/>
            <p:cNvSpPr/>
            <p:nvPr/>
          </p:nvSpPr>
          <p:spPr>
            <a:xfrm>
              <a:off x="1512" y="1009211"/>
              <a:ext cx="217804" cy="420370"/>
            </a:xfrm>
            <a:custGeom>
              <a:rect b="b" l="l" r="r" t="t"/>
              <a:pathLst>
                <a:path extrusionOk="0" h="420369" w="217804">
                  <a:moveTo>
                    <a:pt x="15439" y="0"/>
                  </a:moveTo>
                  <a:lnTo>
                    <a:pt x="0" y="15439"/>
                  </a:lnTo>
                  <a:lnTo>
                    <a:pt x="0" y="419948"/>
                  </a:lnTo>
                  <a:lnTo>
                    <a:pt x="217693" y="202249"/>
                  </a:lnTo>
                  <a:lnTo>
                    <a:pt x="15439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grpSp>
        <p:nvGrpSpPr>
          <p:cNvPr id="122" name="Google Shape;122;p12"/>
          <p:cNvGrpSpPr/>
          <p:nvPr/>
        </p:nvGrpSpPr>
        <p:grpSpPr>
          <a:xfrm>
            <a:off x="0" y="0"/>
            <a:ext cx="2723543" cy="3288792"/>
            <a:chOff x="0" y="0"/>
            <a:chExt cx="2723543" cy="3288792"/>
          </a:xfrm>
        </p:grpSpPr>
        <p:sp>
          <p:nvSpPr>
            <p:cNvPr id="123" name="Google Shape;123;p12"/>
            <p:cNvSpPr/>
            <p:nvPr/>
          </p:nvSpPr>
          <p:spPr>
            <a:xfrm>
              <a:off x="662333" y="548152"/>
              <a:ext cx="2061210" cy="2061210"/>
            </a:xfrm>
            <a:custGeom>
              <a:rect b="b" l="l" r="r" t="t"/>
              <a:pathLst>
                <a:path extrusionOk="0" h="2061210" w="2061210">
                  <a:moveTo>
                    <a:pt x="1030519" y="0"/>
                  </a:moveTo>
                  <a:lnTo>
                    <a:pt x="0" y="1030925"/>
                  </a:lnTo>
                  <a:lnTo>
                    <a:pt x="1030519" y="2061054"/>
                  </a:lnTo>
                  <a:lnTo>
                    <a:pt x="2061054" y="1030925"/>
                  </a:lnTo>
                  <a:lnTo>
                    <a:pt x="1030519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1752243" y="1761911"/>
              <a:ext cx="956310" cy="956310"/>
            </a:xfrm>
            <a:custGeom>
              <a:rect b="b" l="l" r="r" t="t"/>
              <a:pathLst>
                <a:path extrusionOk="0" h="956310" w="956310">
                  <a:moveTo>
                    <a:pt x="894493" y="0"/>
                  </a:moveTo>
                  <a:lnTo>
                    <a:pt x="0" y="893694"/>
                  </a:lnTo>
                  <a:lnTo>
                    <a:pt x="62234" y="955941"/>
                  </a:lnTo>
                  <a:lnTo>
                    <a:pt x="955941" y="61447"/>
                  </a:lnTo>
                  <a:lnTo>
                    <a:pt x="894493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25" name="Google Shape;125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672270"/>
              <a:ext cx="1702082" cy="16165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1520833" cy="147523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2"/>
          <p:cNvSpPr txBox="1"/>
          <p:nvPr>
            <p:ph type="title"/>
          </p:nvPr>
        </p:nvSpPr>
        <p:spPr>
          <a:xfrm>
            <a:off x="3022030" y="334424"/>
            <a:ext cx="1686560" cy="421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8875">
            <a:spAutoFit/>
          </a:bodyPr>
          <a:lstStyle/>
          <a:p>
            <a:pPr indent="0" lvl="0" marL="12700" marR="5080" rtl="0" algn="l">
              <a:lnSpc>
                <a:spcPct val="100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Responsabilità delle  piattaforme</a:t>
            </a:r>
            <a:endParaRPr sz="1400"/>
          </a:p>
        </p:txBody>
      </p:sp>
      <p:sp>
        <p:nvSpPr>
          <p:cNvPr id="128" name="Google Shape;128;p12"/>
          <p:cNvSpPr txBox="1"/>
          <p:nvPr/>
        </p:nvSpPr>
        <p:spPr>
          <a:xfrm>
            <a:off x="3025840" y="903679"/>
            <a:ext cx="2202300" cy="18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180975" rtl="0" algn="l">
              <a:lnSpc>
                <a:spcPct val="101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Il ﬁlm solleva importanti questioni sulla  </a:t>
            </a: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regolamentazione e la trasparenza.</a:t>
            </a:r>
            <a:endParaRPr sz="850">
              <a:latin typeface="Tahoma"/>
              <a:ea typeface="Tahoma"/>
              <a:cs typeface="Tahoma"/>
              <a:sym typeface="Tahoma"/>
            </a:endParaRPr>
          </a:p>
          <a:p>
            <a:pPr indent="0" lvl="0" marL="12700" marR="5080" rtl="0" algn="l">
              <a:lnSpc>
                <a:spcPct val="101099"/>
              </a:lnSpc>
              <a:spcBef>
                <a:spcPts val="105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La responsabilità delle piattaforme include  l’implementazione di regolamentazioni  eﬃcaci per mitigare abusi, proteggere la  privacy e garantire la trasparenza nella  gestione dei dati personali.</a:t>
            </a:r>
            <a:endParaRPr sz="850">
              <a:latin typeface="Tahoma"/>
              <a:ea typeface="Tahoma"/>
              <a:cs typeface="Tahoma"/>
              <a:sym typeface="Tahoma"/>
            </a:endParaRPr>
          </a:p>
          <a:p>
            <a:pPr indent="0" lvl="0" marL="12700" marR="48260" rtl="0" algn="l">
              <a:lnSpc>
                <a:spcPct val="101099"/>
              </a:lnSpc>
              <a:spcBef>
                <a:spcPts val="105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Le piattaforme hanno il compito di adottare misure per mitigare la diﬀusione di disinformazione, lavorando per identiﬁcare e limitare la diﬀusione di contenuti falsi e manipolativi.</a:t>
            </a:r>
            <a:endParaRPr sz="85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3021063" y="821766"/>
            <a:ext cx="1141730" cy="30480"/>
          </a:xfrm>
          <a:custGeom>
            <a:rect b="b" l="l" r="r" t="t"/>
            <a:pathLst>
              <a:path extrusionOk="0" h="30480" w="1141729">
                <a:moveTo>
                  <a:pt x="1141653" y="0"/>
                </a:moveTo>
                <a:lnTo>
                  <a:pt x="0" y="0"/>
                </a:lnTo>
                <a:lnTo>
                  <a:pt x="0" y="30429"/>
                </a:lnTo>
                <a:lnTo>
                  <a:pt x="1141653" y="30429"/>
                </a:lnTo>
                <a:lnTo>
                  <a:pt x="114165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3"/>
          <p:cNvGrpSpPr/>
          <p:nvPr/>
        </p:nvGrpSpPr>
        <p:grpSpPr>
          <a:xfrm>
            <a:off x="4041762" y="12"/>
            <a:ext cx="1805305" cy="1833208"/>
            <a:chOff x="4041762" y="12"/>
            <a:chExt cx="1805305" cy="1833208"/>
          </a:xfrm>
        </p:grpSpPr>
        <p:sp>
          <p:nvSpPr>
            <p:cNvPr id="135" name="Google Shape;135;p13"/>
            <p:cNvSpPr/>
            <p:nvPr/>
          </p:nvSpPr>
          <p:spPr>
            <a:xfrm>
              <a:off x="5234726" y="893420"/>
              <a:ext cx="612140" cy="939800"/>
            </a:xfrm>
            <a:custGeom>
              <a:rect b="b" l="l" r="r" t="t"/>
              <a:pathLst>
                <a:path extrusionOk="0" h="939800" w="612139">
                  <a:moveTo>
                    <a:pt x="555985" y="0"/>
                  </a:moveTo>
                  <a:lnTo>
                    <a:pt x="0" y="555604"/>
                  </a:lnTo>
                  <a:lnTo>
                    <a:pt x="383987" y="939332"/>
                  </a:lnTo>
                  <a:lnTo>
                    <a:pt x="612022" y="711465"/>
                  </a:lnTo>
                  <a:lnTo>
                    <a:pt x="612022" y="55994"/>
                  </a:lnTo>
                  <a:lnTo>
                    <a:pt x="555985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041762" y="12"/>
              <a:ext cx="1805305" cy="1479550"/>
            </a:xfrm>
            <a:custGeom>
              <a:rect b="b" l="l" r="r" t="t"/>
              <a:pathLst>
                <a:path extrusionOk="0" h="1479550" w="1805304">
                  <a:moveTo>
                    <a:pt x="1779358" y="923798"/>
                  </a:moveTo>
                  <a:lnTo>
                    <a:pt x="1577733" y="721537"/>
                  </a:lnTo>
                  <a:lnTo>
                    <a:pt x="1021753" y="1277137"/>
                  </a:lnTo>
                  <a:lnTo>
                    <a:pt x="1223352" y="1479397"/>
                  </a:lnTo>
                  <a:lnTo>
                    <a:pt x="1779358" y="923798"/>
                  </a:lnTo>
                  <a:close/>
                </a:path>
                <a:path extrusionOk="0" h="1479550" w="1805304">
                  <a:moveTo>
                    <a:pt x="1804962" y="0"/>
                  </a:moveTo>
                  <a:lnTo>
                    <a:pt x="0" y="0"/>
                  </a:lnTo>
                  <a:lnTo>
                    <a:pt x="983132" y="983132"/>
                  </a:lnTo>
                  <a:lnTo>
                    <a:pt x="1804962" y="161290"/>
                  </a:lnTo>
                  <a:lnTo>
                    <a:pt x="1804962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7" name="Google Shape;137;p13"/>
          <p:cNvSpPr/>
          <p:nvPr/>
        </p:nvSpPr>
        <p:spPr>
          <a:xfrm>
            <a:off x="4815809" y="2133469"/>
            <a:ext cx="1031240" cy="1155065"/>
          </a:xfrm>
          <a:custGeom>
            <a:rect b="b" l="l" r="r" t="t"/>
            <a:pathLst>
              <a:path extrusionOk="0" h="1155064" w="1031239">
                <a:moveTo>
                  <a:pt x="1030528" y="0"/>
                </a:moveTo>
                <a:lnTo>
                  <a:pt x="0" y="1030926"/>
                </a:lnTo>
                <a:lnTo>
                  <a:pt x="123599" y="1154477"/>
                </a:lnTo>
                <a:lnTo>
                  <a:pt x="1030936" y="1154477"/>
                </a:lnTo>
                <a:lnTo>
                  <a:pt x="1030936" y="408"/>
                </a:lnTo>
                <a:lnTo>
                  <a:pt x="1030528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38" name="Google Shape;138;p13"/>
          <p:cNvGrpSpPr/>
          <p:nvPr/>
        </p:nvGrpSpPr>
        <p:grpSpPr>
          <a:xfrm>
            <a:off x="3710878" y="260676"/>
            <a:ext cx="2136283" cy="2819958"/>
            <a:chOff x="3710878" y="260676"/>
            <a:chExt cx="2136283" cy="2819958"/>
          </a:xfrm>
        </p:grpSpPr>
        <p:sp>
          <p:nvSpPr>
            <p:cNvPr id="139" name="Google Shape;139;p13"/>
            <p:cNvSpPr/>
            <p:nvPr/>
          </p:nvSpPr>
          <p:spPr>
            <a:xfrm>
              <a:off x="5069921" y="260676"/>
              <a:ext cx="777240" cy="838835"/>
            </a:xfrm>
            <a:custGeom>
              <a:rect b="b" l="l" r="r" t="t"/>
              <a:pathLst>
                <a:path extrusionOk="0" h="838835" w="777239">
                  <a:moveTo>
                    <a:pt x="776834" y="0"/>
                  </a:moveTo>
                  <a:lnTo>
                    <a:pt x="0" y="776847"/>
                  </a:lnTo>
                  <a:lnTo>
                    <a:pt x="62240" y="838295"/>
                  </a:lnTo>
                  <a:lnTo>
                    <a:pt x="776834" y="123688"/>
                  </a:lnTo>
                  <a:lnTo>
                    <a:pt x="77683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40" name="Google Shape;140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710878" y="1043964"/>
              <a:ext cx="2036643" cy="20366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1" name="Google Shape;141;p13"/>
          <p:cNvSpPr txBox="1"/>
          <p:nvPr>
            <p:ph type="title"/>
          </p:nvPr>
        </p:nvSpPr>
        <p:spPr>
          <a:xfrm>
            <a:off x="1992085" y="327769"/>
            <a:ext cx="1330325" cy="421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8875">
            <a:spAutoFit/>
          </a:bodyPr>
          <a:lstStyle/>
          <a:p>
            <a:pPr indent="197484" lvl="0" marL="12700" marR="5080" rtl="0" algn="l">
              <a:lnSpc>
                <a:spcPct val="100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Educazione e  consapevolezza</a:t>
            </a:r>
            <a:endParaRPr sz="1400"/>
          </a:p>
        </p:txBody>
      </p:sp>
      <p:sp>
        <p:nvSpPr>
          <p:cNvPr id="142" name="Google Shape;142;p13"/>
          <p:cNvSpPr txBox="1"/>
          <p:nvPr/>
        </p:nvSpPr>
        <p:spPr>
          <a:xfrm>
            <a:off x="1265208" y="890815"/>
            <a:ext cx="2054225" cy="20713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303530" lvl="0" marL="12700" marR="5080" rtl="0" algn="r">
              <a:lnSpc>
                <a:spcPct val="100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consapevolezza degli eﬀetti  psicologici dell’uso dei social media  è cruciale. Imparare a gestire la  propria connessione digitale può  contribuire a preservare il  benessere mentale e mantenere un  rapporto sano con le piattaforme.</a:t>
            </a:r>
            <a:endParaRPr sz="9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108585" lvl="0" marL="181610" marR="5080" rtl="0" algn="r">
              <a:lnSpc>
                <a:spcPct val="100899"/>
              </a:lnSpc>
              <a:spcBef>
                <a:spcPts val="1155"/>
              </a:spcBef>
              <a:spcAft>
                <a:spcPts val="0"/>
              </a:spcAft>
              <a:buNone/>
            </a:pPr>
            <a:r>
              <a:rPr lang="en-US" sz="9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L’educazione deve sottolineare  l’importanza dell’etica digitale,  incoraggiando comportamenti  rispettosi online e promuovendo  una cultura di riservatezza e  condivisione responsabile.</a:t>
            </a:r>
            <a:endParaRPr sz="95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2025624" y="818159"/>
            <a:ext cx="1294130" cy="30480"/>
          </a:xfrm>
          <a:custGeom>
            <a:rect b="b" l="l" r="r" t="t"/>
            <a:pathLst>
              <a:path extrusionOk="0" h="30480" w="1294129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44" name="Google Shape;144;p13"/>
          <p:cNvGrpSpPr/>
          <p:nvPr/>
        </p:nvGrpSpPr>
        <p:grpSpPr>
          <a:xfrm>
            <a:off x="1512" y="219283"/>
            <a:ext cx="1235075" cy="3068902"/>
            <a:chOff x="1512" y="219283"/>
            <a:chExt cx="1235075" cy="3068902"/>
          </a:xfrm>
        </p:grpSpPr>
        <p:sp>
          <p:nvSpPr>
            <p:cNvPr id="145" name="Google Shape;145;p13"/>
            <p:cNvSpPr/>
            <p:nvPr/>
          </p:nvSpPr>
          <p:spPr>
            <a:xfrm>
              <a:off x="1512" y="219283"/>
              <a:ext cx="936625" cy="1873250"/>
            </a:xfrm>
            <a:custGeom>
              <a:rect b="b" l="l" r="r" t="t"/>
              <a:pathLst>
                <a:path extrusionOk="0" h="1873250" w="936625">
                  <a:moveTo>
                    <a:pt x="0" y="0"/>
                  </a:moveTo>
                  <a:lnTo>
                    <a:pt x="0" y="1873071"/>
                  </a:lnTo>
                  <a:lnTo>
                    <a:pt x="936546" y="936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1512" y="1987070"/>
              <a:ext cx="1235075" cy="1301115"/>
            </a:xfrm>
            <a:custGeom>
              <a:rect b="b" l="l" r="r" t="t"/>
              <a:pathLst>
                <a:path extrusionOk="0" h="1301114" w="1235075">
                  <a:moveTo>
                    <a:pt x="204454" y="0"/>
                  </a:moveTo>
                  <a:lnTo>
                    <a:pt x="0" y="204451"/>
                  </a:lnTo>
                  <a:lnTo>
                    <a:pt x="0" y="1300876"/>
                  </a:lnTo>
                  <a:lnTo>
                    <a:pt x="964623" y="1300876"/>
                  </a:lnTo>
                  <a:lnTo>
                    <a:pt x="1234976" y="1030520"/>
                  </a:lnTo>
                  <a:lnTo>
                    <a:pt x="20445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4"/>
          <p:cNvGrpSpPr/>
          <p:nvPr/>
        </p:nvGrpSpPr>
        <p:grpSpPr>
          <a:xfrm>
            <a:off x="3636172" y="0"/>
            <a:ext cx="1111519" cy="617220"/>
            <a:chOff x="3636172" y="0"/>
            <a:chExt cx="1111519" cy="617220"/>
          </a:xfrm>
        </p:grpSpPr>
        <p:sp>
          <p:nvSpPr>
            <p:cNvPr id="152" name="Google Shape;152;p14"/>
            <p:cNvSpPr/>
            <p:nvPr/>
          </p:nvSpPr>
          <p:spPr>
            <a:xfrm>
              <a:off x="3807256" y="0"/>
              <a:ext cx="940435" cy="617220"/>
            </a:xfrm>
            <a:custGeom>
              <a:rect b="b" l="l" r="r" t="t"/>
              <a:pathLst>
                <a:path extrusionOk="0" h="617220" w="940435">
                  <a:moveTo>
                    <a:pt x="878825" y="0"/>
                  </a:moveTo>
                  <a:lnTo>
                    <a:pt x="233037" y="0"/>
                  </a:lnTo>
                  <a:lnTo>
                    <a:pt x="0" y="233049"/>
                  </a:lnTo>
                  <a:lnTo>
                    <a:pt x="384505" y="616768"/>
                  </a:lnTo>
                  <a:lnTo>
                    <a:pt x="940112" y="61185"/>
                  </a:lnTo>
                  <a:lnTo>
                    <a:pt x="878825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3636172" y="0"/>
              <a:ext cx="465455" cy="263525"/>
            </a:xfrm>
            <a:custGeom>
              <a:rect b="b" l="l" r="r" t="t"/>
              <a:pathLst>
                <a:path extrusionOk="0" h="263525" w="465454">
                  <a:moveTo>
                    <a:pt x="464890" y="0"/>
                  </a:moveTo>
                  <a:lnTo>
                    <a:pt x="61173" y="0"/>
                  </a:lnTo>
                  <a:lnTo>
                    <a:pt x="0" y="61173"/>
                  </a:lnTo>
                  <a:lnTo>
                    <a:pt x="201472" y="263426"/>
                  </a:lnTo>
                  <a:lnTo>
                    <a:pt x="464890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grpSp>
        <p:nvGrpSpPr>
          <p:cNvPr id="154" name="Google Shape;154;p14"/>
          <p:cNvGrpSpPr/>
          <p:nvPr/>
        </p:nvGrpSpPr>
        <p:grpSpPr>
          <a:xfrm>
            <a:off x="1512" y="0"/>
            <a:ext cx="2156434" cy="2384203"/>
            <a:chOff x="1512" y="0"/>
            <a:chExt cx="2156434" cy="2384203"/>
          </a:xfrm>
        </p:grpSpPr>
        <p:sp>
          <p:nvSpPr>
            <p:cNvPr id="155" name="Google Shape;155;p14"/>
            <p:cNvSpPr/>
            <p:nvPr/>
          </p:nvSpPr>
          <p:spPr>
            <a:xfrm>
              <a:off x="1706462" y="0"/>
              <a:ext cx="451484" cy="389890"/>
            </a:xfrm>
            <a:custGeom>
              <a:rect b="b" l="l" r="r" t="t"/>
              <a:pathLst>
                <a:path extrusionOk="0" h="389890" w="451485">
                  <a:moveTo>
                    <a:pt x="451374" y="0"/>
                  </a:moveTo>
                  <a:lnTo>
                    <a:pt x="327853" y="0"/>
                  </a:lnTo>
                  <a:lnTo>
                    <a:pt x="0" y="328147"/>
                  </a:lnTo>
                  <a:lnTo>
                    <a:pt x="61438" y="389582"/>
                  </a:lnTo>
                  <a:lnTo>
                    <a:pt x="45137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922592" y="193548"/>
              <a:ext cx="1111250" cy="1111250"/>
            </a:xfrm>
            <a:custGeom>
              <a:rect b="b" l="l" r="r" t="t"/>
              <a:pathLst>
                <a:path extrusionOk="0" h="1111250" w="1111250">
                  <a:moveTo>
                    <a:pt x="555997" y="0"/>
                  </a:moveTo>
                  <a:lnTo>
                    <a:pt x="0" y="555604"/>
                  </a:lnTo>
                  <a:lnTo>
                    <a:pt x="555997" y="1111209"/>
                  </a:lnTo>
                  <a:lnTo>
                    <a:pt x="1111197" y="555604"/>
                  </a:lnTo>
                  <a:lnTo>
                    <a:pt x="555997" y="0"/>
                  </a:lnTo>
                  <a:close/>
                </a:path>
              </a:pathLst>
            </a:custGeom>
            <a:solidFill>
              <a:srgbClr val="484C6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1512" y="322993"/>
              <a:ext cx="1429385" cy="2061210"/>
            </a:xfrm>
            <a:custGeom>
              <a:rect b="b" l="l" r="r" t="t"/>
              <a:pathLst>
                <a:path extrusionOk="0" h="2061210" w="1429385">
                  <a:moveTo>
                    <a:pt x="398644" y="0"/>
                  </a:moveTo>
                  <a:lnTo>
                    <a:pt x="0" y="398644"/>
                  </a:lnTo>
                  <a:lnTo>
                    <a:pt x="0" y="1662717"/>
                  </a:lnTo>
                  <a:lnTo>
                    <a:pt x="398644" y="2061054"/>
                  </a:lnTo>
                  <a:lnTo>
                    <a:pt x="1428774" y="1030924"/>
                  </a:lnTo>
                  <a:lnTo>
                    <a:pt x="398644" y="0"/>
                  </a:lnTo>
                  <a:close/>
                </a:path>
              </a:pathLst>
            </a:custGeom>
            <a:solidFill>
              <a:srgbClr val="6FB0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8" name="Google Shape;158;p14"/>
          <p:cNvSpPr/>
          <p:nvPr/>
        </p:nvSpPr>
        <p:spPr>
          <a:xfrm>
            <a:off x="4247449" y="0"/>
            <a:ext cx="1599565" cy="1703705"/>
          </a:xfrm>
          <a:custGeom>
            <a:rect b="b" l="l" r="r" t="t"/>
            <a:pathLst>
              <a:path extrusionOk="0" h="1703705" w="1599564">
                <a:moveTo>
                  <a:pt x="1388727" y="0"/>
                </a:moveTo>
                <a:lnTo>
                  <a:pt x="672847" y="0"/>
                </a:lnTo>
                <a:lnTo>
                  <a:pt x="0" y="672333"/>
                </a:lnTo>
                <a:lnTo>
                  <a:pt x="1030925" y="1703259"/>
                </a:lnTo>
                <a:lnTo>
                  <a:pt x="1599294" y="1134452"/>
                </a:lnTo>
                <a:lnTo>
                  <a:pt x="1599294" y="210568"/>
                </a:lnTo>
                <a:lnTo>
                  <a:pt x="1388727" y="0"/>
                </a:lnTo>
                <a:close/>
              </a:path>
            </a:pathLst>
          </a:custGeom>
          <a:solidFill>
            <a:srgbClr val="484C6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" name="Google Shape;159;p14"/>
          <p:cNvSpPr/>
          <p:nvPr/>
        </p:nvSpPr>
        <p:spPr>
          <a:xfrm>
            <a:off x="182483" y="0"/>
            <a:ext cx="1385570" cy="692785"/>
          </a:xfrm>
          <a:custGeom>
            <a:rect b="b" l="l" r="r" t="t"/>
            <a:pathLst>
              <a:path extrusionOk="0" h="692785" w="1385570">
                <a:moveTo>
                  <a:pt x="1385427" y="0"/>
                </a:moveTo>
                <a:lnTo>
                  <a:pt x="0" y="0"/>
                </a:lnTo>
                <a:lnTo>
                  <a:pt x="692710" y="692456"/>
                </a:lnTo>
                <a:lnTo>
                  <a:pt x="1385427" y="0"/>
                </a:lnTo>
                <a:close/>
              </a:path>
            </a:pathLst>
          </a:custGeom>
          <a:solidFill>
            <a:srgbClr val="484C6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0" name="Google Shape;160;p14"/>
          <p:cNvSpPr txBox="1"/>
          <p:nvPr>
            <p:ph idx="1" type="body"/>
          </p:nvPr>
        </p:nvSpPr>
        <p:spPr>
          <a:xfrm>
            <a:off x="1275398" y="1375509"/>
            <a:ext cx="3303900" cy="12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spAutoFit/>
          </a:bodyPr>
          <a:lstStyle/>
          <a:p>
            <a:pPr indent="635" lvl="0" marL="96520" marR="100965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Il documentario </a:t>
            </a:r>
            <a:r>
              <a:rPr i="1" lang="en-US"/>
              <a:t>The Social Dilemma</a:t>
            </a:r>
            <a:r>
              <a:rPr i="1" lang="en-US" sz="115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/>
              <a:t>solleva  importanti questioni sull’</a:t>
            </a:r>
            <a:r>
              <a:rPr b="1" lang="en-US"/>
              <a:t>impatto</a:t>
            </a:r>
            <a:r>
              <a:rPr lang="en-US"/>
              <a:t> dei social  media, ci spinge a riﬂettere sui rischi dei social  media.</a:t>
            </a:r>
            <a:endParaRPr sz="1150">
              <a:latin typeface="Verdana"/>
              <a:ea typeface="Verdana"/>
              <a:cs typeface="Verdana"/>
              <a:sym typeface="Verdana"/>
            </a:endParaRPr>
          </a:p>
          <a:p>
            <a:pPr indent="-635" lvl="0" marL="1905" marR="5080" rtl="0" algn="ctr">
              <a:lnSpc>
                <a:spcPct val="101699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rPr lang="en-US"/>
              <a:t>È fondamentale aﬀrontare queste sﬁde con  </a:t>
            </a:r>
            <a:r>
              <a:rPr b="1" lang="en-US"/>
              <a:t>responsabilità</a:t>
            </a:r>
            <a:r>
              <a:rPr lang="en-US"/>
              <a:t> e </a:t>
            </a:r>
            <a:r>
              <a:rPr b="1" lang="en-US"/>
              <a:t>consapevolezza</a:t>
            </a:r>
            <a:r>
              <a:rPr lang="en-US"/>
              <a:t> per garantire un  uso sano e etico della tecnologia.</a:t>
            </a:r>
            <a:endParaRPr/>
          </a:p>
        </p:txBody>
      </p:sp>
      <p:sp>
        <p:nvSpPr>
          <p:cNvPr id="161" name="Google Shape;161;p14"/>
          <p:cNvSpPr txBox="1"/>
          <p:nvPr>
            <p:ph type="title"/>
          </p:nvPr>
        </p:nvSpPr>
        <p:spPr>
          <a:xfrm>
            <a:off x="2047638" y="624127"/>
            <a:ext cx="1720200" cy="3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Conclusioni</a:t>
            </a:r>
            <a:endParaRPr sz="2400"/>
          </a:p>
        </p:txBody>
      </p:sp>
      <p:sp>
        <p:nvSpPr>
          <p:cNvPr id="162" name="Google Shape;162;p14"/>
          <p:cNvSpPr/>
          <p:nvPr/>
        </p:nvSpPr>
        <p:spPr>
          <a:xfrm>
            <a:off x="2296223" y="1175372"/>
            <a:ext cx="1251585" cy="30480"/>
          </a:xfrm>
          <a:custGeom>
            <a:rect b="b" l="l" r="r" t="t"/>
            <a:pathLst>
              <a:path extrusionOk="0" h="30480" w="1251585">
                <a:moveTo>
                  <a:pt x="1251242" y="0"/>
                </a:moveTo>
                <a:lnTo>
                  <a:pt x="0" y="0"/>
                </a:lnTo>
                <a:lnTo>
                  <a:pt x="0" y="30454"/>
                </a:lnTo>
                <a:lnTo>
                  <a:pt x="1251242" y="30454"/>
                </a:lnTo>
                <a:lnTo>
                  <a:pt x="1251242" y="0"/>
                </a:lnTo>
                <a:close/>
              </a:path>
            </a:pathLst>
          </a:custGeom>
          <a:solidFill>
            <a:srgbClr val="6FB0D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